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61E9A-4D7E-0FA4-7578-FDA98BA26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75FF8C-A5A3-52B4-4ADF-5F194368B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615AC4-6784-22F0-3452-E1C1A3DF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08C9D3-2DFB-35E1-DD6B-8C07FBE7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13C15C-A246-47F6-8A2B-23F6337D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28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73C49-F347-68DD-FBF1-A85A82A8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260189-8054-8BFA-F847-ECC8C024E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DECF6E-C3FC-7E68-A55F-EF66FC6A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891372-DF8B-9D6D-0C63-3433F366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93A037-94C5-B867-F13D-B5EA8D4F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828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B6CA2D-11E6-5679-4934-492E9430B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3F0263-18E4-5F4D-A18A-9E73F38E5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31613-397D-7486-EEAD-ED06A03C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858095-7912-AEED-52A4-F150425CF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39ED90-3480-859B-CB21-B82A70111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300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65EC9-2C71-4EAC-A63E-9D380984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BC2AF6-AD55-DC88-9801-305137845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E71703-448A-3544-AE78-B60845F1F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5C98A1-CDAE-2F3B-6846-66F8A3E07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D1FFB6-D421-96CD-5CB0-902BD6EF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733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241D1-234D-2F3E-F154-F36304F1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A51C82-AB2D-7F96-DE39-6B50D92F2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3C31D-68F7-47D7-AB23-08ACAD27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FA1DC7-4BAD-3329-2CFC-20FB07F2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E64B54-18EA-3471-8787-8E4353BF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391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51229-5E4D-F7DF-9CB6-616D1050B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52EF87-69D9-15AC-E637-0BF47EDE5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D28BA2-B19E-C197-BBEA-ED87B7488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08FF9E-0ED6-352B-DEC2-A55F7AEBA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81BFFE-D14F-6DD8-39CD-D3C06C0C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2EBE27-BC98-8505-E408-DB9506B9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103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4CB95-7E57-E941-B6F9-7EC93DFA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D9D936-7341-D459-E853-131957244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29E82A-C0DD-B3A5-6641-CB9111D53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761FCE-C58C-C527-EB31-A0D5D0E86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8B8372-C792-59FC-126A-6C46DA9B8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E94E83F-4FDC-99D6-59EC-C7D4704D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EF73D3-DAC8-68E0-8E45-D027BE0C0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D6DB20-0C3C-D7DC-3AE8-35C67675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890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52B6E-7006-3D60-B3B4-E00EBDBE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AD3F458-2AB2-C5F8-EA77-ADF6F11C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6E196E-D0A7-5982-C5EE-DE32E101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0357B6-A01B-0C83-5BED-FAECA740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11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57594B-51FE-1B02-5F32-6859366C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1912C3-1D8A-9416-03D3-694A0DE41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B9FD6A-80EB-590A-38FC-2284AE15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29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CBCAD-30A4-EFF7-F17C-B76540C5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E3B76F-649C-22CC-0D06-2ACB4AE0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4FCC6F-E044-91BA-43AD-FFB8CBCE2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5E4690-94FB-C2AB-32B5-536EA40C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098B90-9C32-A4CF-E078-E23A4C21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780E15-F485-FCDD-A7EB-B125D355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823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B0DD2A-DBF9-E6F5-60D8-E7D1F3E86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0F9E5B-CC91-6F02-95C7-706EDEB87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9F4DA3-22FC-48E5-924F-4BA61DD0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F7567C-12F2-D6F0-1B15-2577D67C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7F2AE6-F188-3F2D-1318-8C2E97D1F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BD8DE1-AC9F-8395-6162-97167AE0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721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0386A3-9A3E-47F4-5D8F-D3EC0BCC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68D8DA-3D8F-ECC3-E02C-D31103FE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6885D5-9F97-B52C-209C-283C0148B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F4D3-8C25-4B6D-B742-371649849850}" type="datetimeFigureOut">
              <a:rPr lang="es-CL" smtClean="0"/>
              <a:t>09-10-2022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A24D99-8C6C-987A-350B-DC359A83F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CA7126-E031-FCDF-0BE0-690C43D73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AF6CE-0B5B-4F20-997D-DBBB0AC0ED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053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307D01A-657C-9538-1CA2-5687A251FEE7}"/>
              </a:ext>
            </a:extLst>
          </p:cNvPr>
          <p:cNvSpPr txBox="1"/>
          <p:nvPr/>
        </p:nvSpPr>
        <p:spPr>
          <a:xfrm>
            <a:off x="1070831" y="1769700"/>
            <a:ext cx="895894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20 Octubre 2022 se celebra el Día Mundial de la Osteoporosis, iniciativa de International Osteoporosis </a:t>
            </a:r>
            <a:r>
              <a:rPr lang="es-ES" sz="2400" b="1" dirty="0" err="1"/>
              <a:t>Foundation</a:t>
            </a:r>
            <a:r>
              <a:rPr lang="es-ES" sz="2400" b="1" dirty="0"/>
              <a:t> (IOF).  Objetivo: informar a la comunidad sobre su prevención, diagnóstico y tratamiento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9CFA7DE-AC1C-DD56-87C0-1CA96AE0D2EA}"/>
              </a:ext>
            </a:extLst>
          </p:cNvPr>
          <p:cNvSpPr/>
          <p:nvPr/>
        </p:nvSpPr>
        <p:spPr>
          <a:xfrm>
            <a:off x="655643" y="458954"/>
            <a:ext cx="94803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DÍA MUNDIAL DE LA OSTEOPOROSIS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3078051-5727-7CD5-0CB1-2EAB6D9A7B8C}"/>
              </a:ext>
            </a:extLst>
          </p:cNvPr>
          <p:cNvSpPr txBox="1"/>
          <p:nvPr/>
        </p:nvSpPr>
        <p:spPr>
          <a:xfrm>
            <a:off x="4002551" y="1249182"/>
            <a:ext cx="37080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 </a:t>
            </a:r>
            <a:r>
              <a:rPr lang="es-ES" sz="3600" b="1" dirty="0">
                <a:solidFill>
                  <a:srgbClr val="FF0000"/>
                </a:solidFill>
              </a:rPr>
              <a:t>20 Octubre 2022</a:t>
            </a:r>
            <a:r>
              <a:rPr lang="es-ES" sz="2000" b="1" dirty="0"/>
              <a:t> </a:t>
            </a:r>
            <a:endParaRPr lang="es-CL" sz="20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4E6AA0D-7831-63EB-FA56-7653A3C86FE6}"/>
              </a:ext>
            </a:extLst>
          </p:cNvPr>
          <p:cNvSpPr txBox="1"/>
          <p:nvPr/>
        </p:nvSpPr>
        <p:spPr>
          <a:xfrm>
            <a:off x="1173192" y="3339360"/>
            <a:ext cx="6236899" cy="3111209"/>
          </a:xfrm>
          <a:prstGeom prst="rect">
            <a:avLst/>
          </a:prstGeom>
          <a:noFill/>
          <a:ln w="76200" cmpd="thinThick">
            <a:solidFill>
              <a:schemeClr val="accent4"/>
            </a:solidFill>
          </a:ln>
        </p:spPr>
        <p:txBody>
          <a:bodyPr wrap="square" lIns="180000" tIns="108000" bIns="10800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Principales Recomendaciones: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Ingesta adecuada de calcio (lácteos) y vitamina 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Exposición adecuada al sol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b="1" dirty="0">
                <a:solidFill>
                  <a:prstClr val="black"/>
                </a:solidFill>
                <a:latin typeface="Calibri" panose="020F0502020204030204"/>
              </a:rPr>
              <a:t>Ingiera alimentos saludables para los huesos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b="1" dirty="0">
                <a:solidFill>
                  <a:prstClr val="black"/>
                </a:solidFill>
                <a:latin typeface="Calibri" panose="020F0502020204030204"/>
              </a:rPr>
              <a:t>Ejercicios fortalecimiento muscular y carga de peso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b="1" dirty="0">
                <a:solidFill>
                  <a:prstClr val="black"/>
                </a:solidFill>
                <a:latin typeface="Calibri" panose="020F0502020204030204"/>
              </a:rPr>
              <a:t>Prevención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caídas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b="1" dirty="0">
                <a:solidFill>
                  <a:prstClr val="black"/>
                </a:solidFill>
                <a:latin typeface="Calibri" panose="020F0502020204030204"/>
              </a:rPr>
              <a:t>No fumar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b="1" dirty="0">
                <a:solidFill>
                  <a:prstClr val="black"/>
                </a:solidFill>
                <a:latin typeface="Calibri" panose="020F0502020204030204"/>
              </a:rPr>
              <a:t>Evitar ingesta excesiva de alcohol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 ha tenido fracturas, acudir al médico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F2AD1BB1-5DF9-D5E7-12FA-E18B557D1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11" y="3221208"/>
            <a:ext cx="3112324" cy="3008580"/>
          </a:xfrm>
          <a:prstGeom prst="rect">
            <a:avLst/>
          </a:prstGeom>
        </p:spPr>
      </p:pic>
      <p:grpSp>
        <p:nvGrpSpPr>
          <p:cNvPr id="19" name="Grupo 18">
            <a:extLst>
              <a:ext uri="{FF2B5EF4-FFF2-40B4-BE49-F238E27FC236}">
                <a16:creationId xmlns:a16="http://schemas.microsoft.com/office/drawing/2014/main" id="{AF6241FB-99C1-50BA-36E5-73681BA93AA8}"/>
              </a:ext>
            </a:extLst>
          </p:cNvPr>
          <p:cNvGrpSpPr/>
          <p:nvPr/>
        </p:nvGrpSpPr>
        <p:grpSpPr>
          <a:xfrm>
            <a:off x="10181447" y="119399"/>
            <a:ext cx="1946495" cy="2571184"/>
            <a:chOff x="10107707" y="163645"/>
            <a:chExt cx="1946495" cy="2571184"/>
          </a:xfrm>
        </p:grpSpPr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F1B4F742-8140-B7DE-F325-D799AA16A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07707" y="163645"/>
              <a:ext cx="1946495" cy="2571184"/>
            </a:xfrm>
            <a:prstGeom prst="rect">
              <a:avLst/>
            </a:prstGeom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1F8DFBD-143C-30BF-D34C-45F283954E4D}"/>
                </a:ext>
              </a:extLst>
            </p:cNvPr>
            <p:cNvSpPr txBox="1"/>
            <p:nvPr/>
          </p:nvSpPr>
          <p:spPr>
            <a:xfrm rot="60000">
              <a:off x="10338047" y="412961"/>
              <a:ext cx="13924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2800" b="1" dirty="0">
                  <a:solidFill>
                    <a:schemeClr val="bg1"/>
                  </a:solidFill>
                </a:rPr>
                <a:t>Octubre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A6E6B62A-0B2D-C943-FF8A-AAAC536F973B}"/>
                </a:ext>
              </a:extLst>
            </p:cNvPr>
            <p:cNvSpPr txBox="1"/>
            <p:nvPr/>
          </p:nvSpPr>
          <p:spPr>
            <a:xfrm rot="21480000">
              <a:off x="10457487" y="1140852"/>
              <a:ext cx="121058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6000" dirty="0">
                  <a:latin typeface="Arial Black" panose="020B0A04020102020204" pitchFamily="34" charset="0"/>
                  <a:ea typeface="Adobe Kaiti Std R" panose="02020400000000000000" pitchFamily="18" charset="-128"/>
                </a:rPr>
                <a:t>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6476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91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Enrique Blümel</dc:creator>
  <cp:lastModifiedBy>Carlos Fuentealba</cp:lastModifiedBy>
  <cp:revision>5</cp:revision>
  <dcterms:created xsi:type="dcterms:W3CDTF">2022-10-09T19:53:36Z</dcterms:created>
  <dcterms:modified xsi:type="dcterms:W3CDTF">2022-10-10T00:00:53Z</dcterms:modified>
</cp:coreProperties>
</file>